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69" r:id="rId3"/>
    <p:sldId id="268" r:id="rId4"/>
    <p:sldId id="272" r:id="rId5"/>
    <p:sldId id="270" r:id="rId6"/>
    <p:sldId id="260" r:id="rId7"/>
    <p:sldId id="274" r:id="rId8"/>
    <p:sldId id="277" r:id="rId9"/>
    <p:sldId id="278" r:id="rId10"/>
    <p:sldId id="279" r:id="rId11"/>
    <p:sldId id="280" r:id="rId12"/>
    <p:sldId id="283" r:id="rId13"/>
    <p:sldId id="281" r:id="rId14"/>
    <p:sldId id="282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302" r:id="rId28"/>
    <p:sldId id="296" r:id="rId29"/>
    <p:sldId id="305" r:id="rId30"/>
    <p:sldId id="301" r:id="rId31"/>
    <p:sldId id="303" r:id="rId32"/>
    <p:sldId id="304" r:id="rId33"/>
    <p:sldId id="297" r:id="rId34"/>
    <p:sldId id="298" r:id="rId35"/>
    <p:sldId id="299" r:id="rId36"/>
    <p:sldId id="310" r:id="rId37"/>
    <p:sldId id="307" r:id="rId38"/>
    <p:sldId id="309" r:id="rId39"/>
    <p:sldId id="312" r:id="rId40"/>
    <p:sldId id="313" r:id="rId4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352" autoAdjust="0"/>
    <p:restoredTop sz="94660"/>
  </p:normalViewPr>
  <p:slideViewPr>
    <p:cSldViewPr>
      <p:cViewPr>
        <p:scale>
          <a:sx n="100" d="100"/>
          <a:sy n="100" d="100"/>
        </p:scale>
        <p:origin x="-2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5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34383-EC18-4224-932D-0192C19466B0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6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27956-38D3-456D-8AD1-8D58958FAEF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EAA91-7318-42F5-BB16-971E6C4422EC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5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20C0C-32B1-4259-85F8-91F51F89017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5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2EB0D-1807-4564-9354-2EE911A014BB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7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0B108-8979-4447-BADC-2BDD8C656C9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9B133-B671-486F-9E24-4E6FC939C37C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6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B4028-1D42-4F83-8401-2D2E7DF3EF5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8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D129D-5932-477A-B18C-B69B8C55249B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9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009BC-F4A6-44D5-8F6F-910B099FE64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E3A0E-FD18-497F-BAEE-F740127FCFD3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4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892F0-BB3F-42DA-A0E9-8348738F2ED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5B562-DC73-4562-ABD1-884FCE7F49A2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3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9087B-F42F-403A-95B4-0E967FD8D0C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3A238-C70B-4408-8FF5-E8AA0BCEDEC7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7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EAB7F-DA45-47C8-81E5-B1A874EB623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C4948-FB92-4F64-90EA-DB57F630008D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9286B-491B-4D3B-AF51-A9CB8556AA7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0AE72-1B60-4775-B6C6-1D7797B513A8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5" name="Zástupný symbol pro zápatí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0A995-E3AA-41CB-8244-ABB0EF44F55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4D838-C75C-4072-8ED8-B5986214651F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17084-D069-42FC-A568-DB7D216BC0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Zástupný symbol pro text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30AEE0-EF84-40B8-89E7-74DC82FEDFD4}" type="datetimeFigureOut">
              <a:rPr lang="cs-CZ"/>
              <a:pPr>
                <a:defRPr/>
              </a:pPr>
              <a:t>28.9.2012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12C80F-8DDA-41E1-8BE7-4E28FDB829F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3" r:id="rId4"/>
    <p:sldLayoutId id="2147483687" r:id="rId5"/>
    <p:sldLayoutId id="2147483682" r:id="rId6"/>
    <p:sldLayoutId id="2147483688" r:id="rId7"/>
    <p:sldLayoutId id="2147483689" r:id="rId8"/>
    <p:sldLayoutId id="2147483690" r:id="rId9"/>
    <p:sldLayoutId id="2147483681" r:id="rId10"/>
    <p:sldLayoutId id="21474836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cs-CZ" dirty="0" smtClean="0"/>
              <a:t>Biology: HUMAN BODY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83880" cy="1051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14338" name="Zástupný symbol pro obsah 3"/>
          <p:cNvSpPr>
            <a:spLocks noGrp="1"/>
          </p:cNvSpPr>
          <p:nvPr>
            <p:ph sz="half" idx="1"/>
          </p:nvPr>
        </p:nvSpPr>
        <p:spPr>
          <a:xfrm>
            <a:off x="0" y="3573463"/>
            <a:ext cx="3779838" cy="1727200"/>
          </a:xfrm>
        </p:spPr>
        <p:txBody>
          <a:bodyPr/>
          <a:lstStyle/>
          <a:p>
            <a:pPr lvl="2" eaLnBrk="1" hangingPunct="1"/>
            <a:r>
              <a:rPr lang="cs-CZ" sz="3200" smtClean="0"/>
              <a:t>What is this?</a:t>
            </a:r>
          </a:p>
        </p:txBody>
      </p:sp>
      <p:sp>
        <p:nvSpPr>
          <p:cNvPr id="14339" name="Zástupný symbol pro obsah 4"/>
          <p:cNvSpPr>
            <a:spLocks noGrp="1"/>
          </p:cNvSpPr>
          <p:nvPr>
            <p:ph sz="half" idx="2"/>
          </p:nvPr>
        </p:nvSpPr>
        <p:spPr>
          <a:xfrm>
            <a:off x="4643438" y="1628775"/>
            <a:ext cx="4038600" cy="4497388"/>
          </a:xfrm>
        </p:spPr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6" name="Elipsa 5"/>
          <p:cNvSpPr/>
          <p:nvPr/>
        </p:nvSpPr>
        <p:spPr>
          <a:xfrm>
            <a:off x="3851275" y="2060575"/>
            <a:ext cx="4033838" cy="3600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83880" cy="1051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15362" name="Zástupný symbol pro obsah 3"/>
          <p:cNvSpPr>
            <a:spLocks noGrp="1"/>
          </p:cNvSpPr>
          <p:nvPr>
            <p:ph sz="half" idx="1"/>
          </p:nvPr>
        </p:nvSpPr>
        <p:spPr>
          <a:xfrm>
            <a:off x="-468313" y="2997200"/>
            <a:ext cx="4248151" cy="2303463"/>
          </a:xfrm>
        </p:spPr>
        <p:txBody>
          <a:bodyPr/>
          <a:lstStyle/>
          <a:p>
            <a:pPr lvl="2" eaLnBrk="1" hangingPunct="1">
              <a:buFont typeface="Wingdings 2" pitchFamily="18" charset="2"/>
              <a:buNone/>
            </a:pPr>
            <a:endParaRPr lang="cs-CZ" sz="3200" smtClean="0"/>
          </a:p>
          <a:p>
            <a:pPr lvl="2" eaLnBrk="1" hangingPunct="1"/>
            <a:r>
              <a:rPr lang="cs-CZ" sz="3200" smtClean="0"/>
              <a:t>This is a </a:t>
            </a:r>
            <a:r>
              <a:rPr lang="cs-CZ" sz="3600" smtClean="0">
                <a:solidFill>
                  <a:srgbClr val="00B050"/>
                </a:solidFill>
              </a:rPr>
              <a:t>CIRCLE</a:t>
            </a:r>
          </a:p>
        </p:txBody>
      </p:sp>
      <p:sp>
        <p:nvSpPr>
          <p:cNvPr id="15363" name="Zástupný symbol pro obsah 4"/>
          <p:cNvSpPr>
            <a:spLocks noGrp="1"/>
          </p:cNvSpPr>
          <p:nvPr>
            <p:ph sz="half" idx="2"/>
          </p:nvPr>
        </p:nvSpPr>
        <p:spPr>
          <a:xfrm>
            <a:off x="4643438" y="1628775"/>
            <a:ext cx="4038600" cy="4497388"/>
          </a:xfrm>
        </p:spPr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6" name="Elipsa 5"/>
          <p:cNvSpPr/>
          <p:nvPr/>
        </p:nvSpPr>
        <p:spPr>
          <a:xfrm>
            <a:off x="3851275" y="2060575"/>
            <a:ext cx="4033838" cy="360045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83880" cy="1051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16386" name="Zástupný symbol pro obsah 3"/>
          <p:cNvSpPr>
            <a:spLocks noGrp="1"/>
          </p:cNvSpPr>
          <p:nvPr>
            <p:ph sz="half" idx="1"/>
          </p:nvPr>
        </p:nvSpPr>
        <p:spPr>
          <a:xfrm>
            <a:off x="-1044575" y="2708275"/>
            <a:ext cx="5111750" cy="2592388"/>
          </a:xfrm>
        </p:spPr>
        <p:txBody>
          <a:bodyPr/>
          <a:lstStyle/>
          <a:p>
            <a:pPr lvl="2" eaLnBrk="1" hangingPunct="1"/>
            <a:r>
              <a:rPr lang="cs-CZ" sz="3200" smtClean="0"/>
              <a:t>What is a movement around and around?   </a:t>
            </a:r>
          </a:p>
        </p:txBody>
      </p:sp>
      <p:sp>
        <p:nvSpPr>
          <p:cNvPr id="16387" name="Zástupný symbol pro obsah 4"/>
          <p:cNvSpPr>
            <a:spLocks noGrp="1"/>
          </p:cNvSpPr>
          <p:nvPr>
            <p:ph sz="half" idx="2"/>
          </p:nvPr>
        </p:nvSpPr>
        <p:spPr>
          <a:xfrm>
            <a:off x="4643438" y="1628775"/>
            <a:ext cx="4038600" cy="4497388"/>
          </a:xfrm>
        </p:spPr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6" name="Elipsa 5"/>
          <p:cNvSpPr/>
          <p:nvPr/>
        </p:nvSpPr>
        <p:spPr>
          <a:xfrm>
            <a:off x="3851275" y="1989138"/>
            <a:ext cx="4033838" cy="3600450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bg1"/>
              </a:solidFill>
            </a:endParaRPr>
          </a:p>
        </p:txBody>
      </p:sp>
      <p:cxnSp>
        <p:nvCxnSpPr>
          <p:cNvPr id="8" name="Přímá spojovací šipka 7"/>
          <p:cNvCxnSpPr>
            <a:stCxn id="6" idx="2"/>
          </p:cNvCxnSpPr>
          <p:nvPr/>
        </p:nvCxnSpPr>
        <p:spPr>
          <a:xfrm rot="10800000">
            <a:off x="3851275" y="3573463"/>
            <a:ext cx="1588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>
            <a:stCxn id="6" idx="1"/>
          </p:cNvCxnSpPr>
          <p:nvPr/>
        </p:nvCxnSpPr>
        <p:spPr>
          <a:xfrm rot="5400000" flipH="1" flipV="1">
            <a:off x="4459288" y="2332037"/>
            <a:ext cx="166688" cy="2016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stCxn id="6" idx="0"/>
          </p:cNvCxnSpPr>
          <p:nvPr/>
        </p:nvCxnSpPr>
        <p:spPr>
          <a:xfrm rot="5400000" flipH="1" flipV="1">
            <a:off x="6048375" y="1808163"/>
            <a:ext cx="1588" cy="360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>
            <a:stCxn id="6" idx="7"/>
          </p:cNvCxnSpPr>
          <p:nvPr/>
        </p:nvCxnSpPr>
        <p:spPr>
          <a:xfrm rot="16200000" flipH="1">
            <a:off x="7277101" y="2533650"/>
            <a:ext cx="120650" cy="85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šipka 23"/>
          <p:cNvCxnSpPr>
            <a:stCxn id="6" idx="6"/>
          </p:cNvCxnSpPr>
          <p:nvPr/>
        </p:nvCxnSpPr>
        <p:spPr>
          <a:xfrm>
            <a:off x="7885113" y="3789363"/>
            <a:ext cx="1587" cy="144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>
            <a:stCxn id="6" idx="5"/>
          </p:cNvCxnSpPr>
          <p:nvPr/>
        </p:nvCxnSpPr>
        <p:spPr>
          <a:xfrm rot="5400000">
            <a:off x="7181851" y="5045075"/>
            <a:ext cx="95250" cy="130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6" idx="4"/>
          </p:cNvCxnSpPr>
          <p:nvPr/>
        </p:nvCxnSpPr>
        <p:spPr>
          <a:xfrm rot="5400000">
            <a:off x="5795963" y="5516562"/>
            <a:ext cx="1588" cy="144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stCxn id="6" idx="3"/>
          </p:cNvCxnSpPr>
          <p:nvPr/>
        </p:nvCxnSpPr>
        <p:spPr>
          <a:xfrm rot="5400000" flipH="1">
            <a:off x="4338638" y="4959350"/>
            <a:ext cx="120650" cy="85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83880" cy="105156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17410" name="Zástupný symbol pro obsah 3"/>
          <p:cNvSpPr>
            <a:spLocks noGrp="1"/>
          </p:cNvSpPr>
          <p:nvPr>
            <p:ph sz="half" idx="1"/>
          </p:nvPr>
        </p:nvSpPr>
        <p:spPr>
          <a:xfrm>
            <a:off x="-828675" y="3213100"/>
            <a:ext cx="5040313" cy="2447925"/>
          </a:xfrm>
        </p:spPr>
        <p:txBody>
          <a:bodyPr/>
          <a:lstStyle/>
          <a:p>
            <a:pPr lvl="2" eaLnBrk="1" hangingPunct="1"/>
            <a:r>
              <a:rPr lang="cs-CZ" sz="3200" smtClean="0"/>
              <a:t>It is a </a:t>
            </a:r>
            <a:r>
              <a:rPr lang="cs-CZ" sz="3200" smtClean="0">
                <a:solidFill>
                  <a:srgbClr val="00B050"/>
                </a:solidFill>
              </a:rPr>
              <a:t>CIRCULATION</a:t>
            </a:r>
            <a:r>
              <a:rPr lang="cs-CZ" sz="3200" smtClean="0"/>
              <a:t>   </a:t>
            </a:r>
          </a:p>
        </p:txBody>
      </p:sp>
      <p:sp>
        <p:nvSpPr>
          <p:cNvPr id="17411" name="Zástupný symbol pro obsah 4"/>
          <p:cNvSpPr>
            <a:spLocks noGrp="1"/>
          </p:cNvSpPr>
          <p:nvPr>
            <p:ph sz="half" idx="2"/>
          </p:nvPr>
        </p:nvSpPr>
        <p:spPr>
          <a:xfrm>
            <a:off x="4643438" y="1628775"/>
            <a:ext cx="4038600" cy="4497388"/>
          </a:xfrm>
        </p:spPr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6" name="Elipsa 5"/>
          <p:cNvSpPr/>
          <p:nvPr/>
        </p:nvSpPr>
        <p:spPr>
          <a:xfrm>
            <a:off x="3851275" y="1989138"/>
            <a:ext cx="4033838" cy="3600450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bg1"/>
              </a:solidFill>
            </a:endParaRPr>
          </a:p>
        </p:txBody>
      </p:sp>
      <p:cxnSp>
        <p:nvCxnSpPr>
          <p:cNvPr id="8" name="Přímá spojovací šipka 7"/>
          <p:cNvCxnSpPr>
            <a:stCxn id="6" idx="2"/>
          </p:cNvCxnSpPr>
          <p:nvPr/>
        </p:nvCxnSpPr>
        <p:spPr>
          <a:xfrm rot="10800000">
            <a:off x="3851275" y="3573463"/>
            <a:ext cx="1588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>
            <a:stCxn id="6" idx="1"/>
          </p:cNvCxnSpPr>
          <p:nvPr/>
        </p:nvCxnSpPr>
        <p:spPr>
          <a:xfrm rot="5400000" flipH="1" flipV="1">
            <a:off x="4459288" y="2332037"/>
            <a:ext cx="166688" cy="2016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ovací šipka 19"/>
          <p:cNvCxnSpPr>
            <a:stCxn id="6" idx="0"/>
          </p:cNvCxnSpPr>
          <p:nvPr/>
        </p:nvCxnSpPr>
        <p:spPr>
          <a:xfrm rot="5400000" flipH="1" flipV="1">
            <a:off x="6048375" y="1808163"/>
            <a:ext cx="1588" cy="360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šipka 21"/>
          <p:cNvCxnSpPr>
            <a:stCxn id="6" idx="7"/>
          </p:cNvCxnSpPr>
          <p:nvPr/>
        </p:nvCxnSpPr>
        <p:spPr>
          <a:xfrm rot="16200000" flipH="1">
            <a:off x="7277101" y="2533650"/>
            <a:ext cx="120650" cy="85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šipka 23"/>
          <p:cNvCxnSpPr>
            <a:stCxn id="6" idx="6"/>
          </p:cNvCxnSpPr>
          <p:nvPr/>
        </p:nvCxnSpPr>
        <p:spPr>
          <a:xfrm>
            <a:off x="7885113" y="3789363"/>
            <a:ext cx="1587" cy="144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ovací šipka 25"/>
          <p:cNvCxnSpPr>
            <a:stCxn id="6" idx="5"/>
          </p:cNvCxnSpPr>
          <p:nvPr/>
        </p:nvCxnSpPr>
        <p:spPr>
          <a:xfrm rot="5400000">
            <a:off x="7181851" y="5045075"/>
            <a:ext cx="95250" cy="130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6" idx="4"/>
          </p:cNvCxnSpPr>
          <p:nvPr/>
        </p:nvCxnSpPr>
        <p:spPr>
          <a:xfrm rot="5400000">
            <a:off x="5795963" y="5516562"/>
            <a:ext cx="1588" cy="1444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stCxn id="6" idx="3"/>
          </p:cNvCxnSpPr>
          <p:nvPr/>
        </p:nvCxnSpPr>
        <p:spPr>
          <a:xfrm rot="5400000" flipH="1">
            <a:off x="4338638" y="4959350"/>
            <a:ext cx="120650" cy="85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18434" name="Zástupný symbol pro obsah 3"/>
          <p:cNvSpPr>
            <a:spLocks noGrp="1"/>
          </p:cNvSpPr>
          <p:nvPr>
            <p:ph idx="1"/>
          </p:nvPr>
        </p:nvSpPr>
        <p:spPr>
          <a:xfrm>
            <a:off x="304800" y="2781300"/>
            <a:ext cx="8686800" cy="3298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mtClean="0"/>
              <a:t>What is the red liquid circulating in our body?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CIRCULATORY SYSTEM</a:t>
            </a:r>
            <a:endParaRPr lang="cs-CZ" dirty="0"/>
          </a:p>
        </p:txBody>
      </p:sp>
      <p:sp>
        <p:nvSpPr>
          <p:cNvPr id="19458" name="Zástupný symbol pro obsah 4"/>
          <p:cNvSpPr>
            <a:spLocks noGrp="1"/>
          </p:cNvSpPr>
          <p:nvPr>
            <p:ph idx="1"/>
          </p:nvPr>
        </p:nvSpPr>
        <p:spPr>
          <a:xfrm>
            <a:off x="2771775" y="2636838"/>
            <a:ext cx="6219825" cy="3443287"/>
          </a:xfrm>
        </p:spPr>
        <p:txBody>
          <a:bodyPr/>
          <a:lstStyle/>
          <a:p>
            <a:pPr eaLnBrk="1" hangingPunct="1"/>
            <a:r>
              <a:rPr lang="cs-CZ" smtClean="0"/>
              <a:t>It is </a:t>
            </a:r>
            <a:r>
              <a:rPr lang="cs-CZ" sz="4800" smtClean="0">
                <a:solidFill>
                  <a:srgbClr val="FF0000"/>
                </a:solidFill>
              </a:rPr>
              <a:t>BLOOD</a:t>
            </a: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20482" name="Zástupný symbol pro obsah 4"/>
          <p:cNvSpPr>
            <a:spLocks noGrp="1"/>
          </p:cNvSpPr>
          <p:nvPr>
            <p:ph idx="1"/>
          </p:nvPr>
        </p:nvSpPr>
        <p:spPr>
          <a:xfrm>
            <a:off x="2051050" y="2636838"/>
            <a:ext cx="6940550" cy="3443287"/>
          </a:xfrm>
        </p:spPr>
        <p:txBody>
          <a:bodyPr/>
          <a:lstStyle/>
          <a:p>
            <a:pPr eaLnBrk="1" hangingPunct="1"/>
            <a:r>
              <a:rPr lang="cs-CZ" smtClean="0"/>
              <a:t>Why does the blood move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Circulatory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/>
          </a:p>
        </p:txBody>
      </p:sp>
      <p:sp>
        <p:nvSpPr>
          <p:cNvPr id="21506" name="Zástupný symbol pro obsah 4"/>
          <p:cNvSpPr>
            <a:spLocks noGrp="1"/>
          </p:cNvSpPr>
          <p:nvPr>
            <p:ph idx="1"/>
          </p:nvPr>
        </p:nvSpPr>
        <p:spPr>
          <a:xfrm>
            <a:off x="304800" y="2781300"/>
            <a:ext cx="8686800" cy="32988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The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cs-CZ" sz="4000" dirty="0" smtClean="0">
                <a:solidFill>
                  <a:srgbClr val="00B050"/>
                </a:solidFill>
              </a:rPr>
              <a:t>HEART </a:t>
            </a:r>
            <a:r>
              <a:rPr lang="cs-CZ" dirty="0" err="1" smtClean="0">
                <a:solidFill>
                  <a:schemeClr val="tx1"/>
                </a:solidFill>
              </a:rPr>
              <a:t>pumps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the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blood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around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 err="1" smtClean="0">
                <a:solidFill>
                  <a:schemeClr val="tx1"/>
                </a:solidFill>
              </a:rPr>
              <a:t>the</a:t>
            </a:r>
            <a:r>
              <a:rPr lang="cs-CZ" dirty="0" smtClean="0">
                <a:solidFill>
                  <a:schemeClr val="tx1"/>
                </a:solidFill>
              </a:rPr>
              <a:t> body.</a:t>
            </a:r>
            <a:endParaRPr lang="cs-CZ" sz="4000" dirty="0" smtClean="0">
              <a:solidFill>
                <a:srgbClr val="00B050"/>
              </a:solidFill>
            </a:endParaRPr>
          </a:p>
        </p:txBody>
      </p:sp>
      <p:pic>
        <p:nvPicPr>
          <p:cNvPr id="5" name="Picture 2" descr="C:\Users\Krajinovi\Documents\JANA\CLIL biology 8 class\P51100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19871" y="4002860"/>
            <a:ext cx="3384153" cy="2450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22530" name="Zástupný symbol pro obsah 3"/>
          <p:cNvSpPr>
            <a:spLocks noGrp="1"/>
          </p:cNvSpPr>
          <p:nvPr>
            <p:ph sz="half" idx="1"/>
          </p:nvPr>
        </p:nvSpPr>
        <p:spPr>
          <a:xfrm>
            <a:off x="684213" y="1052513"/>
            <a:ext cx="7920037" cy="5272087"/>
          </a:xfrm>
        </p:spPr>
        <p:txBody>
          <a:bodyPr/>
          <a:lstStyle/>
          <a:p>
            <a:pPr eaLnBrk="1" hangingPunct="1"/>
            <a:endParaRPr lang="cs-CZ" sz="4000" dirty="0" smtClean="0">
              <a:solidFill>
                <a:srgbClr val="00B050"/>
              </a:solidFill>
            </a:endParaRPr>
          </a:p>
          <a:p>
            <a:pPr marL="0" indent="0" eaLnBrk="1" hangingPunct="1">
              <a:buNone/>
            </a:pPr>
            <a:r>
              <a:rPr lang="cs-CZ" sz="4000" dirty="0" smtClean="0">
                <a:solidFill>
                  <a:srgbClr val="00B050"/>
                </a:solidFill>
              </a:rPr>
              <a:t>HEART </a:t>
            </a:r>
          </a:p>
          <a:p>
            <a:pPr marL="0" indent="0" eaLnBrk="1" hangingPunct="1">
              <a:buNone/>
            </a:pPr>
            <a:endParaRPr lang="cs-CZ" sz="4000" dirty="0" smtClean="0">
              <a:solidFill>
                <a:srgbClr val="00B050"/>
              </a:solidFill>
            </a:endParaRPr>
          </a:p>
          <a:p>
            <a:pPr eaLnBrk="1" hangingPunct="1"/>
            <a:r>
              <a:rPr lang="cs-CZ" sz="4000" dirty="0" err="1" smtClean="0">
                <a:solidFill>
                  <a:srgbClr val="00B050"/>
                </a:solidFill>
              </a:rPr>
              <a:t>The</a:t>
            </a:r>
            <a:r>
              <a:rPr lang="cs-CZ" sz="4000" dirty="0" smtClean="0">
                <a:solidFill>
                  <a:srgbClr val="00B050"/>
                </a:solidFill>
              </a:rPr>
              <a:t> </a:t>
            </a:r>
            <a:r>
              <a:rPr lang="cs-CZ" sz="4000" dirty="0" err="1" smtClean="0">
                <a:solidFill>
                  <a:srgbClr val="00B050"/>
                </a:solidFill>
              </a:rPr>
              <a:t>heart</a:t>
            </a:r>
            <a:r>
              <a:rPr lang="cs-CZ" sz="4000" dirty="0" smtClean="0">
                <a:solidFill>
                  <a:srgbClr val="00B050"/>
                </a:solidFill>
              </a:rPr>
              <a:t> </a:t>
            </a:r>
            <a:r>
              <a:rPr lang="cs-CZ" sz="4000" dirty="0" err="1" smtClean="0">
                <a:solidFill>
                  <a:srgbClr val="00B050"/>
                </a:solidFill>
              </a:rPr>
              <a:t>is</a:t>
            </a:r>
            <a:r>
              <a:rPr lang="cs-CZ" sz="4000" dirty="0" smtClean="0">
                <a:solidFill>
                  <a:srgbClr val="00B050"/>
                </a:solidFill>
              </a:rPr>
              <a:t> a </a:t>
            </a:r>
            <a:r>
              <a:rPr lang="cs-CZ" sz="4000" dirty="0" err="1" smtClean="0">
                <a:solidFill>
                  <a:srgbClr val="00B050"/>
                </a:solidFill>
              </a:rPr>
              <a:t>muscle</a:t>
            </a:r>
            <a:r>
              <a:rPr lang="cs-CZ" sz="4000" dirty="0" smtClean="0">
                <a:solidFill>
                  <a:srgbClr val="00B050"/>
                </a:solidFill>
              </a:rPr>
              <a:t> in </a:t>
            </a:r>
            <a:r>
              <a:rPr lang="cs-CZ" sz="4000" dirty="0" err="1" smtClean="0">
                <a:solidFill>
                  <a:srgbClr val="00B050"/>
                </a:solidFill>
              </a:rPr>
              <a:t>the</a:t>
            </a:r>
            <a:r>
              <a:rPr lang="cs-CZ" sz="4000" dirty="0" smtClean="0">
                <a:solidFill>
                  <a:srgbClr val="00B050"/>
                </a:solidFill>
              </a:rPr>
              <a:t> </a:t>
            </a:r>
            <a:r>
              <a:rPr lang="cs-CZ" sz="4000" dirty="0" err="1" smtClean="0">
                <a:solidFill>
                  <a:srgbClr val="00B050"/>
                </a:solidFill>
              </a:rPr>
              <a:t>chest</a:t>
            </a:r>
            <a:r>
              <a:rPr lang="cs-CZ" sz="4000" dirty="0" smtClean="0">
                <a:solidFill>
                  <a:srgbClr val="00B050"/>
                </a:solidFill>
              </a:rPr>
              <a:t>.</a:t>
            </a:r>
          </a:p>
          <a:p>
            <a:pPr eaLnBrk="1" hangingPunct="1"/>
            <a:r>
              <a:rPr lang="cs-CZ" sz="4000" dirty="0" err="1" smtClean="0">
                <a:solidFill>
                  <a:srgbClr val="00B050"/>
                </a:solidFill>
              </a:rPr>
              <a:t>It</a:t>
            </a:r>
            <a:r>
              <a:rPr lang="cs-CZ" sz="4000" dirty="0" smtClean="0">
                <a:solidFill>
                  <a:srgbClr val="00B050"/>
                </a:solidFill>
              </a:rPr>
              <a:t> </a:t>
            </a:r>
            <a:r>
              <a:rPr lang="cs-CZ" sz="4000" dirty="0" err="1" smtClean="0">
                <a:solidFill>
                  <a:srgbClr val="00B050"/>
                </a:solidFill>
              </a:rPr>
              <a:t>contracts</a:t>
            </a:r>
            <a:r>
              <a:rPr lang="cs-CZ" sz="4000" dirty="0" smtClean="0">
                <a:solidFill>
                  <a:srgbClr val="00B050"/>
                </a:solidFill>
              </a:rPr>
              <a:t> to pump </a:t>
            </a:r>
            <a:r>
              <a:rPr lang="cs-CZ" sz="4000" dirty="0" err="1" smtClean="0">
                <a:solidFill>
                  <a:srgbClr val="00B050"/>
                </a:solidFill>
              </a:rPr>
              <a:t>blood</a:t>
            </a:r>
            <a:r>
              <a:rPr lang="cs-CZ" sz="4000" dirty="0" smtClean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23554" name="Zástupný symbol pro obsah 2"/>
          <p:cNvSpPr>
            <a:spLocks noGrp="1"/>
          </p:cNvSpPr>
          <p:nvPr>
            <p:ph sz="half" idx="1"/>
          </p:nvPr>
        </p:nvSpPr>
        <p:spPr>
          <a:xfrm>
            <a:off x="3059113" y="620713"/>
            <a:ext cx="4681537" cy="5703887"/>
          </a:xfrm>
        </p:spPr>
        <p:txBody>
          <a:bodyPr/>
          <a:lstStyle/>
          <a:p>
            <a:pPr lvl="1" eaLnBrk="1" hangingPunct="1"/>
            <a:r>
              <a:rPr lang="cs-CZ" sz="3200" smtClean="0">
                <a:solidFill>
                  <a:srgbClr val="00B050"/>
                </a:solidFill>
              </a:rPr>
              <a:t>HEART</a:t>
            </a:r>
          </a:p>
        </p:txBody>
      </p:sp>
      <p:pic>
        <p:nvPicPr>
          <p:cNvPr id="23555" name="Zástupný symbol pro obsah 4" descr="srdce1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125538"/>
            <a:ext cx="6119812" cy="4175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24578" name="Zástupný symbol pro obsah 2"/>
          <p:cNvSpPr>
            <a:spLocks noGrp="1"/>
          </p:cNvSpPr>
          <p:nvPr>
            <p:ph sz="half" idx="1"/>
          </p:nvPr>
        </p:nvSpPr>
        <p:spPr>
          <a:xfrm>
            <a:off x="1042988" y="5300663"/>
            <a:ext cx="4968875" cy="1023937"/>
          </a:xfrm>
        </p:spPr>
        <p:txBody>
          <a:bodyPr/>
          <a:lstStyle/>
          <a:p>
            <a:pPr eaLnBrk="1" hangingPunct="1"/>
            <a:r>
              <a:rPr lang="cs-CZ" smtClean="0"/>
              <a:t>What side is left?</a:t>
            </a:r>
          </a:p>
        </p:txBody>
      </p:sp>
      <p:pic>
        <p:nvPicPr>
          <p:cNvPr id="24579" name="Zástupný symbol pro obsah 4" descr="srdce1,5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1125538"/>
            <a:ext cx="6408738" cy="41227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25602" name="Zástupný symbol pro obsah 2"/>
          <p:cNvSpPr>
            <a:spLocks noGrp="1"/>
          </p:cNvSpPr>
          <p:nvPr>
            <p:ph sz="half" idx="1"/>
          </p:nvPr>
        </p:nvSpPr>
        <p:spPr>
          <a:xfrm>
            <a:off x="1042988" y="5373688"/>
            <a:ext cx="7489825" cy="950912"/>
          </a:xfrm>
        </p:spPr>
        <p:txBody>
          <a:bodyPr/>
          <a:lstStyle/>
          <a:p>
            <a:pPr eaLnBrk="1" hangingPunct="1"/>
            <a:r>
              <a:rPr lang="cs-CZ" smtClean="0"/>
              <a:t>What is the other side?</a:t>
            </a:r>
          </a:p>
        </p:txBody>
      </p:sp>
      <p:pic>
        <p:nvPicPr>
          <p:cNvPr id="25603" name="Zástupný symbol pro obsah 4" descr="srdce2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335713" cy="4175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26626" name="Zástupný symbol pro obsah 7" descr="srdce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335713" cy="4175125"/>
          </a:xfrm>
        </p:spPr>
      </p:pic>
      <p:sp>
        <p:nvSpPr>
          <p:cNvPr id="26627" name="Zástupný symbol pro obsah 6"/>
          <p:cNvSpPr>
            <a:spLocks noGrp="1"/>
          </p:cNvSpPr>
          <p:nvPr>
            <p:ph sz="half" idx="2"/>
          </p:nvPr>
        </p:nvSpPr>
        <p:spPr>
          <a:xfrm>
            <a:off x="1116013" y="5373688"/>
            <a:ext cx="8027987" cy="908050"/>
          </a:xfrm>
        </p:spPr>
        <p:txBody>
          <a:bodyPr/>
          <a:lstStyle/>
          <a:p>
            <a:pPr eaLnBrk="1" hangingPunct="1"/>
            <a:r>
              <a:rPr lang="cs-CZ" smtClean="0"/>
              <a:t>Right.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27650" name="Zástupný symbol pro obsah 5"/>
          <p:cNvSpPr>
            <a:spLocks noGrp="1"/>
          </p:cNvSpPr>
          <p:nvPr>
            <p:ph idx="1"/>
          </p:nvPr>
        </p:nvSpPr>
        <p:spPr>
          <a:xfrm>
            <a:off x="1547813" y="2565400"/>
            <a:ext cx="7443787" cy="3514725"/>
          </a:xfrm>
        </p:spPr>
        <p:txBody>
          <a:bodyPr/>
          <a:lstStyle/>
          <a:p>
            <a:pPr eaLnBrk="1" hangingPunct="1"/>
            <a:r>
              <a:rPr lang="cs-CZ" dirty="0" err="1" smtClean="0"/>
              <a:t>Where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the </a:t>
            </a:r>
            <a:r>
              <a:rPr lang="cs-CZ" dirty="0" err="1" smtClean="0"/>
              <a:t>bright</a:t>
            </a:r>
            <a:r>
              <a:rPr lang="cs-CZ" dirty="0" smtClean="0"/>
              <a:t> </a:t>
            </a:r>
            <a:r>
              <a:rPr lang="cs-CZ" dirty="0" err="1" smtClean="0"/>
              <a:t>red</a:t>
            </a:r>
            <a:r>
              <a:rPr lang="cs-CZ" dirty="0" smtClean="0"/>
              <a:t> </a:t>
            </a:r>
            <a:r>
              <a:rPr lang="cs-CZ" dirty="0" err="1" smtClean="0"/>
              <a:t>blood</a:t>
            </a:r>
            <a:r>
              <a:rPr lang="cs-CZ" dirty="0" smtClean="0"/>
              <a:t> ?</a:t>
            </a:r>
          </a:p>
          <a:p>
            <a:pPr eaLnBrk="1" hangingPunct="1"/>
            <a:r>
              <a:rPr lang="cs-CZ" dirty="0" smtClean="0"/>
              <a:t>(on the </a:t>
            </a:r>
            <a:r>
              <a:rPr lang="cs-CZ" dirty="0" err="1" smtClean="0"/>
              <a:t>left</a:t>
            </a:r>
            <a:r>
              <a:rPr lang="cs-CZ" dirty="0" smtClean="0"/>
              <a:t> </a:t>
            </a:r>
            <a:r>
              <a:rPr lang="cs-CZ" dirty="0" err="1" smtClean="0"/>
              <a:t>or</a:t>
            </a:r>
            <a:r>
              <a:rPr lang="cs-CZ" dirty="0" smtClean="0"/>
              <a:t> on the </a:t>
            </a:r>
            <a:r>
              <a:rPr lang="cs-CZ" dirty="0" err="1" smtClean="0"/>
              <a:t>right</a:t>
            </a:r>
            <a:r>
              <a:rPr lang="cs-CZ" dirty="0" smtClean="0"/>
              <a:t> 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28674" name="Zástupný symbol pro obsah 4"/>
          <p:cNvSpPr>
            <a:spLocks noGrp="1"/>
          </p:cNvSpPr>
          <p:nvPr>
            <p:ph sz="half" idx="1"/>
          </p:nvPr>
        </p:nvSpPr>
        <p:spPr>
          <a:xfrm>
            <a:off x="304800" y="5300663"/>
            <a:ext cx="8659813" cy="102393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00B050"/>
                </a:solidFill>
              </a:rPr>
              <a:t>The blood on the left side of the heart is full of oxygen.</a:t>
            </a:r>
          </a:p>
        </p:txBody>
      </p:sp>
      <p:pic>
        <p:nvPicPr>
          <p:cNvPr id="28675" name="Zástupný symbol pro obsah 6" descr="srdce4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3950"/>
            <a:ext cx="6264275" cy="4176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29698" name="Zástupný symbol pro obsah 4"/>
          <p:cNvSpPr>
            <a:spLocks noGrp="1"/>
          </p:cNvSpPr>
          <p:nvPr>
            <p:ph sz="half" idx="1"/>
          </p:nvPr>
        </p:nvSpPr>
        <p:spPr>
          <a:xfrm>
            <a:off x="304800" y="5300663"/>
            <a:ext cx="8659813" cy="102393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00B050"/>
                </a:solidFill>
              </a:rPr>
              <a:t>The blood on the right side of the heart is without oxygen. It is dark red or purplish.</a:t>
            </a:r>
          </a:p>
        </p:txBody>
      </p:sp>
      <p:pic>
        <p:nvPicPr>
          <p:cNvPr id="29699" name="Zástupný symbol pro obsah 6" descr="srdce4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3950"/>
            <a:ext cx="6264275" cy="4176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30722" name="Zástupný symbol pro obsah 5"/>
          <p:cNvSpPr>
            <a:spLocks noGrp="1"/>
          </p:cNvSpPr>
          <p:nvPr>
            <p:ph idx="1"/>
          </p:nvPr>
        </p:nvSpPr>
        <p:spPr>
          <a:xfrm>
            <a:off x="304800" y="2708275"/>
            <a:ext cx="8686800" cy="3371850"/>
          </a:xfrm>
        </p:spPr>
        <p:txBody>
          <a:bodyPr/>
          <a:lstStyle/>
          <a:p>
            <a:pPr eaLnBrk="1" hangingPunct="1"/>
            <a:r>
              <a:rPr lang="cs-CZ" smtClean="0"/>
              <a:t>How many parts does the human heart have?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31746" name="Zástupný symbol pro obsah 6" descr="srdce5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1125538"/>
            <a:ext cx="6408738" cy="4146550"/>
          </a:xfrm>
        </p:spPr>
      </p:pic>
      <p:sp>
        <p:nvSpPr>
          <p:cNvPr id="31747" name="Zástupný symbol pro obsah 5"/>
          <p:cNvSpPr>
            <a:spLocks noGrp="1"/>
          </p:cNvSpPr>
          <p:nvPr>
            <p:ph sz="half" idx="2"/>
          </p:nvPr>
        </p:nvSpPr>
        <p:spPr>
          <a:xfrm>
            <a:off x="1258888" y="5229225"/>
            <a:ext cx="7732712" cy="1095375"/>
          </a:xfrm>
        </p:spPr>
        <p:txBody>
          <a:bodyPr/>
          <a:lstStyle/>
          <a:p>
            <a:pPr eaLnBrk="1" hangingPunct="1"/>
            <a:r>
              <a:rPr lang="cs-CZ" smtClean="0"/>
              <a:t>Four.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32770" name="Zástupný symbol pro obsah 4" descr="srdce6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264275" cy="4146550"/>
          </a:xfrm>
        </p:spPr>
      </p:pic>
      <p:sp>
        <p:nvSpPr>
          <p:cNvPr id="32771" name="Zástupný symbol pro obsah 3"/>
          <p:cNvSpPr>
            <a:spLocks noGrp="1"/>
          </p:cNvSpPr>
          <p:nvPr>
            <p:ph sz="half" idx="2"/>
          </p:nvPr>
        </p:nvSpPr>
        <p:spPr>
          <a:xfrm>
            <a:off x="611188" y="5229225"/>
            <a:ext cx="8380412" cy="109537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mtClean="0"/>
              <a:t>                            4: R A , L A , R V , L 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33794" name="Zástupný symbol pro obsah 5"/>
          <p:cNvSpPr>
            <a:spLocks noGrp="1"/>
          </p:cNvSpPr>
          <p:nvPr>
            <p:ph idx="1"/>
          </p:nvPr>
        </p:nvSpPr>
        <p:spPr>
          <a:xfrm>
            <a:off x="1979613" y="2997200"/>
            <a:ext cx="7011987" cy="3082925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7030A0"/>
                </a:solidFill>
              </a:rPr>
              <a:t>BLOOD CIRCULATION:</a:t>
            </a: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                                          </a:t>
            </a:r>
            <a:endParaRPr lang="cs-CZ" dirty="0"/>
          </a:p>
        </p:txBody>
      </p:sp>
      <p:pic>
        <p:nvPicPr>
          <p:cNvPr id="34818" name="Zástupný symbol pro obsah 6" descr="srdce7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191250" cy="4146550"/>
          </a:xfrm>
        </p:spPr>
      </p:pic>
      <p:sp>
        <p:nvSpPr>
          <p:cNvPr id="34819" name="Zástupný symbol pro obsah 5"/>
          <p:cNvSpPr>
            <a:spLocks noGrp="1"/>
          </p:cNvSpPr>
          <p:nvPr>
            <p:ph sz="half" idx="2"/>
          </p:nvPr>
        </p:nvSpPr>
        <p:spPr>
          <a:xfrm>
            <a:off x="6659563" y="1052513"/>
            <a:ext cx="2332037" cy="527208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7030A0"/>
                </a:solidFill>
              </a:rPr>
              <a:t>from        the lungs</a:t>
            </a:r>
          </a:p>
          <a:p>
            <a:pPr eaLnBrk="1" hangingPunct="1"/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35842" name="Zástupný symbol pro obsah 4" descr="srdce8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264275" cy="4146550"/>
          </a:xfrm>
        </p:spPr>
      </p:pic>
      <p:sp>
        <p:nvSpPr>
          <p:cNvPr id="35843" name="Zástupný symbol pro obsah 3"/>
          <p:cNvSpPr>
            <a:spLocks noGrp="1"/>
          </p:cNvSpPr>
          <p:nvPr>
            <p:ph sz="half" idx="2"/>
          </p:nvPr>
        </p:nvSpPr>
        <p:spPr>
          <a:xfrm>
            <a:off x="0" y="1052513"/>
            <a:ext cx="1835150" cy="527208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7030A0"/>
                </a:solidFill>
              </a:rPr>
              <a:t>from the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36866" name="Zástupný symbol pro obsah 7" descr="srdce9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264275" cy="4146550"/>
          </a:xfrm>
        </p:spPr>
      </p:pic>
      <p:sp>
        <p:nvSpPr>
          <p:cNvPr id="36867" name="Zástupný symbol pro obsah 6"/>
          <p:cNvSpPr>
            <a:spLocks noGrp="1"/>
          </p:cNvSpPr>
          <p:nvPr>
            <p:ph sz="half" idx="2"/>
          </p:nvPr>
        </p:nvSpPr>
        <p:spPr>
          <a:xfrm>
            <a:off x="2051050" y="5300663"/>
            <a:ext cx="6940550" cy="102393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7030A0"/>
                </a:solidFill>
              </a:rPr>
              <a:t>from the atrium to the ventricle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37890" name="Zástupný symbol pro obsah 7" descr="srdce10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191250" cy="4103687"/>
          </a:xfrm>
        </p:spPr>
      </p:pic>
      <p:sp>
        <p:nvSpPr>
          <p:cNvPr id="37891" name="Zástupný symbol pro obsah 6"/>
          <p:cNvSpPr>
            <a:spLocks noGrp="1"/>
          </p:cNvSpPr>
          <p:nvPr>
            <p:ph sz="half" idx="2"/>
          </p:nvPr>
        </p:nvSpPr>
        <p:spPr>
          <a:xfrm>
            <a:off x="179388" y="5300663"/>
            <a:ext cx="8812212" cy="102393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7030A0"/>
                </a:solidFill>
              </a:rPr>
              <a:t>from  the ventricle to the artery (aorta) and to the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38914" name="Zástupný symbol pro obsah 4" descr="srdce11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191250" cy="4103687"/>
          </a:xfrm>
        </p:spPr>
      </p:pic>
      <p:sp>
        <p:nvSpPr>
          <p:cNvPr id="38915" name="Zástupný symbol pro obsah 3"/>
          <p:cNvSpPr>
            <a:spLocks noGrp="1"/>
          </p:cNvSpPr>
          <p:nvPr>
            <p:ph sz="half" idx="2"/>
          </p:nvPr>
        </p:nvSpPr>
        <p:spPr>
          <a:xfrm>
            <a:off x="1908175" y="5300663"/>
            <a:ext cx="7083425" cy="102393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7030A0"/>
                </a:solidFill>
              </a:rPr>
              <a:t>from the atrium to the ventricle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39938" name="Zástupný symbol pro obsah 7" descr="srdce12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191250" cy="4103687"/>
          </a:xfrm>
        </p:spPr>
      </p:pic>
      <p:sp>
        <p:nvSpPr>
          <p:cNvPr id="39939" name="Zástupný symbol pro obsah 6"/>
          <p:cNvSpPr>
            <a:spLocks noGrp="1"/>
          </p:cNvSpPr>
          <p:nvPr>
            <p:ph sz="half" idx="2"/>
          </p:nvPr>
        </p:nvSpPr>
        <p:spPr>
          <a:xfrm>
            <a:off x="755650" y="5300663"/>
            <a:ext cx="8569325" cy="1023937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7030A0"/>
                </a:solidFill>
              </a:rPr>
              <a:t>from the ventricle to the artery and to the lungs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40962" name="Zástupný symbol pro obsah 7" descr="srdce12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191250" cy="4103687"/>
          </a:xfrm>
        </p:spPr>
      </p:pic>
      <p:sp>
        <p:nvSpPr>
          <p:cNvPr id="40963" name="Zástupný symbol pro obsah 6"/>
          <p:cNvSpPr>
            <a:spLocks noGrp="1"/>
          </p:cNvSpPr>
          <p:nvPr>
            <p:ph sz="half" idx="2"/>
          </p:nvPr>
        </p:nvSpPr>
        <p:spPr>
          <a:xfrm>
            <a:off x="755650" y="5300663"/>
            <a:ext cx="8569325" cy="1023937"/>
          </a:xfrm>
        </p:spPr>
        <p:txBody>
          <a:bodyPr/>
          <a:lstStyle/>
          <a:p>
            <a:pPr eaLnBrk="1" hangingPunct="1"/>
            <a:r>
              <a:rPr lang="cs-CZ" b="1" smtClean="0">
                <a:solidFill>
                  <a:srgbClr val="FF0000"/>
                </a:solidFill>
              </a:rPr>
              <a:t>Why does the blood move only </a:t>
            </a:r>
            <a:r>
              <a:rPr lang="en-US" b="1" smtClean="0">
                <a:solidFill>
                  <a:srgbClr val="FF0000"/>
                </a:solidFill>
              </a:rPr>
              <a:t>in </a:t>
            </a:r>
            <a:r>
              <a:rPr lang="cs-CZ" b="1" smtClean="0">
                <a:solidFill>
                  <a:srgbClr val="FF0000"/>
                </a:solidFill>
              </a:rPr>
              <a:t>one direction ?</a:t>
            </a: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41986" name="Zástupný symbol pro obsah 7" descr="srdce12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191250" cy="4103687"/>
          </a:xfrm>
        </p:spPr>
      </p:pic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>
          <a:xfrm>
            <a:off x="755650" y="5300663"/>
            <a:ext cx="8569325" cy="102393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cs-CZ" b="1" smtClean="0">
                <a:solidFill>
                  <a:srgbClr val="FF0000"/>
                </a:solidFill>
              </a:rPr>
              <a:t>THERE ARE VALVES: between </a:t>
            </a:r>
            <a:r>
              <a:rPr lang="en-US" b="1" smtClean="0">
                <a:solidFill>
                  <a:srgbClr val="FF0000"/>
                </a:solidFill>
              </a:rPr>
              <a:t>the </a:t>
            </a:r>
            <a:r>
              <a:rPr lang="cs-CZ" b="1" smtClean="0">
                <a:solidFill>
                  <a:srgbClr val="FF0000"/>
                </a:solidFill>
              </a:rPr>
              <a:t>atrium and ventricle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cs-CZ" b="1" smtClean="0">
                <a:solidFill>
                  <a:srgbClr val="FF0000"/>
                </a:solidFill>
              </a:rPr>
              <a:t>                         and   between </a:t>
            </a:r>
            <a:r>
              <a:rPr lang="en-US" b="1" smtClean="0">
                <a:solidFill>
                  <a:srgbClr val="FF0000"/>
                </a:solidFill>
              </a:rPr>
              <a:t>the </a:t>
            </a:r>
            <a:r>
              <a:rPr lang="cs-CZ" b="1" smtClean="0">
                <a:solidFill>
                  <a:srgbClr val="FF0000"/>
                </a:solidFill>
              </a:rPr>
              <a:t>ventricle and artery </a:t>
            </a: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43010" name="Zástupný symbol pro obsah 4" descr="srdce6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125538"/>
            <a:ext cx="6264275" cy="4146550"/>
          </a:xfrm>
        </p:spPr>
      </p:pic>
      <p:sp>
        <p:nvSpPr>
          <p:cNvPr id="43011" name="Zástupný symbol pro obsah 3"/>
          <p:cNvSpPr>
            <a:spLocks noGrp="1"/>
          </p:cNvSpPr>
          <p:nvPr>
            <p:ph sz="half" idx="2"/>
          </p:nvPr>
        </p:nvSpPr>
        <p:spPr>
          <a:xfrm>
            <a:off x="107950" y="2781300"/>
            <a:ext cx="9036050" cy="35433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TRICUSPID VALVE                                       BICUSPID VALVE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trojcípá chlopeň                                          dvojcípá chlopeň</a:t>
            </a:r>
          </a:p>
        </p:txBody>
      </p:sp>
      <p:sp>
        <p:nvSpPr>
          <p:cNvPr id="9" name="Šipka dolů 8"/>
          <p:cNvSpPr/>
          <p:nvPr/>
        </p:nvSpPr>
        <p:spPr>
          <a:xfrm>
            <a:off x="4067175" y="2997200"/>
            <a:ext cx="144463" cy="3603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0" name="Šipka dolů 9"/>
          <p:cNvSpPr/>
          <p:nvPr/>
        </p:nvSpPr>
        <p:spPr>
          <a:xfrm flipH="1">
            <a:off x="5364163" y="2997200"/>
            <a:ext cx="144462" cy="3603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51520" y="692696"/>
            <a:ext cx="8686800" cy="64807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44034" name="Zástupný symbol pro obsah 7" descr="srdce12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1196975"/>
            <a:ext cx="6408738" cy="4103688"/>
          </a:xfrm>
        </p:spPr>
      </p:pic>
      <p:sp>
        <p:nvSpPr>
          <p:cNvPr id="44035" name="Zástupný symbol pro obsah 6"/>
          <p:cNvSpPr>
            <a:spLocks noGrp="1"/>
          </p:cNvSpPr>
          <p:nvPr>
            <p:ph sz="half" idx="2"/>
          </p:nvPr>
        </p:nvSpPr>
        <p:spPr>
          <a:xfrm>
            <a:off x="0" y="2781300"/>
            <a:ext cx="10620375" cy="4335463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SEMILUNAR VALVE                                     SEMILUNAR VALVE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poloměsíčitá                                               poloměsíčitá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chlopeň                                                       chlopeň</a:t>
            </a:r>
          </a:p>
          <a:p>
            <a:pPr eaLnBrk="1" hangingPunct="1">
              <a:buFont typeface="Wingdings 2" pitchFamily="18" charset="2"/>
              <a:buNone/>
            </a:pPr>
            <a:endParaRPr lang="cs-CZ" b="1" smtClean="0"/>
          </a:p>
        </p:txBody>
      </p:sp>
      <p:sp>
        <p:nvSpPr>
          <p:cNvPr id="12" name="Šipka nahoru 11"/>
          <p:cNvSpPr/>
          <p:nvPr/>
        </p:nvSpPr>
        <p:spPr>
          <a:xfrm>
            <a:off x="4211638" y="2924175"/>
            <a:ext cx="288925" cy="4333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6" name="Šipka nahoru 15"/>
          <p:cNvSpPr/>
          <p:nvPr/>
        </p:nvSpPr>
        <p:spPr>
          <a:xfrm flipH="1">
            <a:off x="4572000" y="2924175"/>
            <a:ext cx="287338" cy="4333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45058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Name 3 parts of the circulatory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CIRCULATORY SYSTEM</a:t>
            </a:r>
            <a:endParaRPr lang="cs-CZ" dirty="0"/>
          </a:p>
        </p:txBody>
      </p:sp>
      <p:sp>
        <p:nvSpPr>
          <p:cNvPr id="46082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smtClean="0">
              <a:solidFill>
                <a:srgbClr val="00B05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cs-CZ" smtClean="0">
                <a:solidFill>
                  <a:srgbClr val="00B050"/>
                </a:solidFill>
              </a:rPr>
              <a:t>             1)     BLOOD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47106" name="Zástupný symbol pro obsah 2"/>
          <p:cNvSpPr>
            <a:spLocks noGrp="1"/>
          </p:cNvSpPr>
          <p:nvPr>
            <p:ph idx="1"/>
          </p:nvPr>
        </p:nvSpPr>
        <p:spPr>
          <a:xfrm>
            <a:off x="1908175" y="2852738"/>
            <a:ext cx="6938963" cy="32273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mtClean="0">
                <a:solidFill>
                  <a:srgbClr val="00B050"/>
                </a:solidFill>
              </a:rPr>
              <a:t>2) HEART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48130" name="Zástupný symbol pro obsah 2"/>
          <p:cNvSpPr>
            <a:spLocks noGrp="1"/>
          </p:cNvSpPr>
          <p:nvPr>
            <p:ph idx="1"/>
          </p:nvPr>
        </p:nvSpPr>
        <p:spPr>
          <a:xfrm>
            <a:off x="1908175" y="3500438"/>
            <a:ext cx="7083425" cy="25796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smtClean="0">
                <a:solidFill>
                  <a:srgbClr val="00B050"/>
                </a:solidFill>
              </a:rPr>
              <a:t>3) VEINS, ARTERIES AND CAPILLARIES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4915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dirty="0" err="1" smtClean="0">
                <a:solidFill>
                  <a:srgbClr val="C00000"/>
                </a:solidFill>
              </a:rPr>
              <a:t>Answer</a:t>
            </a:r>
            <a:r>
              <a:rPr lang="cs-CZ" dirty="0" smtClean="0">
                <a:solidFill>
                  <a:srgbClr val="C00000"/>
                </a:solidFill>
              </a:rPr>
              <a:t> in </a:t>
            </a:r>
            <a:r>
              <a:rPr lang="cs-CZ" dirty="0" err="1" smtClean="0">
                <a:solidFill>
                  <a:srgbClr val="C00000"/>
                </a:solidFill>
              </a:rPr>
              <a:t>pairs</a:t>
            </a:r>
            <a:r>
              <a:rPr lang="cs-CZ" dirty="0" smtClean="0">
                <a:solidFill>
                  <a:srgbClr val="C00000"/>
                </a:solidFill>
              </a:rPr>
              <a:t>:</a:t>
            </a:r>
          </a:p>
          <a:p>
            <a:pPr eaLnBrk="1" hangingPunct="1"/>
            <a:r>
              <a:rPr lang="cs-CZ" dirty="0" err="1" smtClean="0">
                <a:solidFill>
                  <a:srgbClr val="00B0F0"/>
                </a:solidFill>
              </a:rPr>
              <a:t>How</a:t>
            </a:r>
            <a:r>
              <a:rPr lang="cs-CZ" dirty="0" smtClean="0">
                <a:solidFill>
                  <a:srgbClr val="00B0F0"/>
                </a:solidFill>
              </a:rPr>
              <a:t> many </a:t>
            </a:r>
            <a:r>
              <a:rPr lang="cs-CZ" dirty="0" err="1" smtClean="0">
                <a:solidFill>
                  <a:srgbClr val="00B0F0"/>
                </a:solidFill>
              </a:rPr>
              <a:t>parts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does</a:t>
            </a:r>
            <a:r>
              <a:rPr lang="cs-CZ" dirty="0" smtClean="0">
                <a:solidFill>
                  <a:srgbClr val="00B0F0"/>
                </a:solidFill>
              </a:rPr>
              <a:t> the </a:t>
            </a:r>
            <a:r>
              <a:rPr lang="cs-CZ" dirty="0" err="1" smtClean="0">
                <a:solidFill>
                  <a:srgbClr val="00B0F0"/>
                </a:solidFill>
              </a:rPr>
              <a:t>heart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have</a:t>
            </a:r>
            <a:r>
              <a:rPr lang="cs-CZ" dirty="0" smtClean="0">
                <a:solidFill>
                  <a:srgbClr val="00B0F0"/>
                </a:solidFill>
              </a:rPr>
              <a:t>?</a:t>
            </a:r>
          </a:p>
          <a:p>
            <a:pPr eaLnBrk="1" hangingPunct="1"/>
            <a:r>
              <a:rPr lang="cs-CZ" dirty="0" err="1" smtClean="0">
                <a:solidFill>
                  <a:srgbClr val="00B0F0"/>
                </a:solidFill>
              </a:rPr>
              <a:t>Can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you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name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them</a:t>
            </a:r>
            <a:r>
              <a:rPr lang="cs-CZ" dirty="0" smtClean="0">
                <a:solidFill>
                  <a:srgbClr val="00B0F0"/>
                </a:solidFill>
              </a:rPr>
              <a:t>?</a:t>
            </a:r>
          </a:p>
          <a:p>
            <a:pPr eaLnBrk="1" hangingPunct="1"/>
            <a:r>
              <a:rPr lang="cs-CZ" dirty="0" err="1" smtClean="0">
                <a:solidFill>
                  <a:srgbClr val="00B0F0"/>
                </a:solidFill>
              </a:rPr>
              <a:t>Where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is</a:t>
            </a:r>
            <a:r>
              <a:rPr lang="cs-CZ" dirty="0" smtClean="0">
                <a:solidFill>
                  <a:srgbClr val="00B0F0"/>
                </a:solidFill>
              </a:rPr>
              <a:t> the </a:t>
            </a:r>
            <a:r>
              <a:rPr lang="cs-CZ" dirty="0" err="1" smtClean="0">
                <a:solidFill>
                  <a:srgbClr val="00B0F0"/>
                </a:solidFill>
              </a:rPr>
              <a:t>bright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red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blood</a:t>
            </a:r>
            <a:r>
              <a:rPr lang="cs-CZ" dirty="0" smtClean="0">
                <a:solidFill>
                  <a:srgbClr val="00B0F0"/>
                </a:solidFill>
              </a:rPr>
              <a:t>?(on the </a:t>
            </a:r>
            <a:r>
              <a:rPr lang="cs-CZ" dirty="0" err="1" smtClean="0">
                <a:solidFill>
                  <a:srgbClr val="00B0F0"/>
                </a:solidFill>
              </a:rPr>
              <a:t>left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side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or</a:t>
            </a:r>
            <a:r>
              <a:rPr lang="cs-CZ" dirty="0" smtClean="0">
                <a:solidFill>
                  <a:srgbClr val="00B0F0"/>
                </a:solidFill>
              </a:rPr>
              <a:t> on the </a:t>
            </a:r>
            <a:r>
              <a:rPr lang="cs-CZ" dirty="0" err="1" smtClean="0">
                <a:solidFill>
                  <a:srgbClr val="00B0F0"/>
                </a:solidFill>
              </a:rPr>
              <a:t>right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side</a:t>
            </a:r>
            <a:r>
              <a:rPr lang="cs-CZ" dirty="0" smtClean="0">
                <a:solidFill>
                  <a:srgbClr val="00B0F0"/>
                </a:solidFill>
              </a:rPr>
              <a:t>)</a:t>
            </a:r>
          </a:p>
          <a:p>
            <a:pPr eaLnBrk="1" hangingPunct="1"/>
            <a:r>
              <a:rPr lang="cs-CZ" dirty="0" err="1" smtClean="0">
                <a:solidFill>
                  <a:srgbClr val="00B0F0"/>
                </a:solidFill>
              </a:rPr>
              <a:t>Why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is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this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blood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bright</a:t>
            </a:r>
            <a:r>
              <a:rPr lang="cs-CZ" dirty="0" smtClean="0">
                <a:solidFill>
                  <a:srgbClr val="00B0F0"/>
                </a:solidFill>
              </a:rPr>
              <a:t> </a:t>
            </a:r>
            <a:r>
              <a:rPr lang="cs-CZ" dirty="0" err="1" smtClean="0">
                <a:solidFill>
                  <a:srgbClr val="00B0F0"/>
                </a:solidFill>
              </a:rPr>
              <a:t>red</a:t>
            </a:r>
            <a:r>
              <a:rPr lang="cs-CZ" dirty="0" smtClean="0">
                <a:solidFill>
                  <a:srgbClr val="00B0F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5229225"/>
            <a:ext cx="8686800" cy="93662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</a:pPr>
            <a:r>
              <a:rPr lang="cs-CZ" sz="3000" smtClean="0">
                <a:solidFill>
                  <a:schemeClr val="tx1"/>
                </a:solidFill>
              </a:rPr>
              <a:t>2 atria and 2 ventricles</a:t>
            </a:r>
          </a:p>
          <a:p>
            <a:pPr eaLnBrk="1" hangingPunct="1">
              <a:lnSpc>
                <a:spcPct val="80000"/>
              </a:lnSpc>
            </a:pPr>
            <a:r>
              <a:rPr lang="cs-CZ" sz="3000" smtClean="0">
                <a:solidFill>
                  <a:schemeClr val="tx1"/>
                </a:solidFill>
              </a:rPr>
              <a:t>The left part has oxygenated blood from</a:t>
            </a:r>
            <a:r>
              <a:rPr lang="en-US" sz="3000" smtClean="0">
                <a:solidFill>
                  <a:schemeClr val="tx1"/>
                </a:solidFill>
              </a:rPr>
              <a:t> the</a:t>
            </a:r>
            <a:r>
              <a:rPr lang="cs-CZ" sz="3000" smtClean="0">
                <a:solidFill>
                  <a:schemeClr val="tx1"/>
                </a:solidFill>
              </a:rPr>
              <a:t> lungs</a:t>
            </a:r>
          </a:p>
        </p:txBody>
      </p:sp>
      <p:pic>
        <p:nvPicPr>
          <p:cNvPr id="50179" name="Zástupný symbol pro obsah 4" descr="srdce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125538"/>
            <a:ext cx="6264275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51202" name="Zástupný symbol pro obsah 7" descr="srdce10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557338"/>
            <a:ext cx="6191250" cy="4032250"/>
          </a:xfrm>
        </p:spPr>
      </p:pic>
      <p:sp>
        <p:nvSpPr>
          <p:cNvPr id="51203" name="Zástupný symbol pro obsah 6"/>
          <p:cNvSpPr>
            <a:spLocks noGrp="1"/>
          </p:cNvSpPr>
          <p:nvPr>
            <p:ph sz="half" idx="2"/>
          </p:nvPr>
        </p:nvSpPr>
        <p:spPr>
          <a:xfrm>
            <a:off x="179388" y="1125538"/>
            <a:ext cx="8812212" cy="5199062"/>
          </a:xfrm>
        </p:spPr>
        <p:txBody>
          <a:bodyPr/>
          <a:lstStyle/>
          <a:p>
            <a:pPr eaLnBrk="1" hangingPunct="1"/>
            <a:r>
              <a:rPr lang="cs-CZ" smtClean="0">
                <a:solidFill>
                  <a:srgbClr val="FF0000"/>
                </a:solidFill>
              </a:rPr>
              <a:t>Describe the way of blood from the lungs to aorta.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</a:t>
            </a:r>
            <a:endParaRPr lang="cs-CZ" dirty="0"/>
          </a:p>
        </p:txBody>
      </p:sp>
      <p:pic>
        <p:nvPicPr>
          <p:cNvPr id="52226" name="Zástupný symbol pro obsah 7" descr="srdce12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628775"/>
            <a:ext cx="6191250" cy="4032250"/>
          </a:xfrm>
        </p:spPr>
      </p:pic>
      <p:sp>
        <p:nvSpPr>
          <p:cNvPr id="52227" name="Zástupný symbol pro obsah 6"/>
          <p:cNvSpPr>
            <a:spLocks noGrp="1"/>
          </p:cNvSpPr>
          <p:nvPr>
            <p:ph sz="half" idx="2"/>
          </p:nvPr>
        </p:nvSpPr>
        <p:spPr>
          <a:xfrm>
            <a:off x="755650" y="981075"/>
            <a:ext cx="8569325" cy="5343525"/>
          </a:xfrm>
        </p:spPr>
        <p:txBody>
          <a:bodyPr/>
          <a:lstStyle/>
          <a:p>
            <a:pPr eaLnBrk="1" hangingPunct="1"/>
            <a:r>
              <a:rPr lang="cs-CZ" b="1" smtClean="0">
                <a:solidFill>
                  <a:srgbClr val="FF0000"/>
                </a:solidFill>
              </a:rPr>
              <a:t>Why does the blood move only </a:t>
            </a:r>
            <a:r>
              <a:rPr lang="en-US" b="1" smtClean="0">
                <a:solidFill>
                  <a:srgbClr val="FF0000"/>
                </a:solidFill>
              </a:rPr>
              <a:t>in </a:t>
            </a:r>
            <a:r>
              <a:rPr lang="cs-CZ" b="1" smtClean="0">
                <a:solidFill>
                  <a:srgbClr val="FF0000"/>
                </a:solidFill>
              </a:rPr>
              <a:t>one direction ?</a:t>
            </a: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51520" y="692696"/>
            <a:ext cx="8686800" cy="64807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C.S.                 </a:t>
            </a:r>
            <a:r>
              <a:rPr lang="cs-CZ" dirty="0" smtClean="0">
                <a:solidFill>
                  <a:srgbClr val="FF0000"/>
                </a:solidFill>
              </a:rPr>
              <a:t>CHLOPNĚ</a:t>
            </a:r>
            <a:endParaRPr lang="cs-CZ" dirty="0"/>
          </a:p>
        </p:txBody>
      </p:sp>
      <p:pic>
        <p:nvPicPr>
          <p:cNvPr id="53250" name="Zástupný symbol pro obsah 7" descr="srdce12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5" y="1268413"/>
            <a:ext cx="6264275" cy="3889375"/>
          </a:xfrm>
        </p:spPr>
      </p:pic>
      <p:sp>
        <p:nvSpPr>
          <p:cNvPr id="53251" name="Zástupný symbol pro obsah 6"/>
          <p:cNvSpPr>
            <a:spLocks noGrp="1"/>
          </p:cNvSpPr>
          <p:nvPr>
            <p:ph sz="half" idx="2"/>
          </p:nvPr>
        </p:nvSpPr>
        <p:spPr>
          <a:xfrm>
            <a:off x="0" y="2708275"/>
            <a:ext cx="10331450" cy="4408488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cípaté                                                            poloměsíčité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(atrioventricular)                                         (aortic and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 chlopně                                                       pulmonary)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b="1" smtClean="0"/>
              <a:t>                                                                      chlopně</a:t>
            </a:r>
          </a:p>
          <a:p>
            <a:pPr eaLnBrk="1" hangingPunct="1">
              <a:buFont typeface="Wingdings 2" pitchFamily="18" charset="2"/>
              <a:buNone/>
            </a:pPr>
            <a:endParaRPr lang="cs-CZ" b="1" smtClean="0"/>
          </a:p>
        </p:txBody>
      </p:sp>
      <p:sp>
        <p:nvSpPr>
          <p:cNvPr id="12" name="Šipka nahoru 11"/>
          <p:cNvSpPr/>
          <p:nvPr/>
        </p:nvSpPr>
        <p:spPr>
          <a:xfrm>
            <a:off x="4211638" y="2924175"/>
            <a:ext cx="288925" cy="4333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6" name="Šipka nahoru 15"/>
          <p:cNvSpPr/>
          <p:nvPr/>
        </p:nvSpPr>
        <p:spPr>
          <a:xfrm flipH="1">
            <a:off x="4572000" y="2924175"/>
            <a:ext cx="287338" cy="4333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9" name="Šipka dolů 8"/>
          <p:cNvSpPr/>
          <p:nvPr/>
        </p:nvSpPr>
        <p:spPr>
          <a:xfrm>
            <a:off x="5651500" y="3068638"/>
            <a:ext cx="215900" cy="288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5" name="Šipka dolů 14"/>
          <p:cNvSpPr/>
          <p:nvPr/>
        </p:nvSpPr>
        <p:spPr>
          <a:xfrm>
            <a:off x="3276600" y="3068638"/>
            <a:ext cx="215900" cy="288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7" name="Šipka dolů 16"/>
          <p:cNvSpPr/>
          <p:nvPr/>
        </p:nvSpPr>
        <p:spPr>
          <a:xfrm>
            <a:off x="827088" y="4365625"/>
            <a:ext cx="288925" cy="719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  <p:sp>
        <p:nvSpPr>
          <p:cNvPr id="19" name="Šipka dolů 18"/>
          <p:cNvSpPr/>
          <p:nvPr/>
        </p:nvSpPr>
        <p:spPr>
          <a:xfrm rot="10800000">
            <a:off x="7092950" y="4868863"/>
            <a:ext cx="268288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esta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657</TotalTime>
  <Words>435</Words>
  <Application>Microsoft Office PowerPoint</Application>
  <PresentationFormat>Předvádění na obrazovce (4:3)</PresentationFormat>
  <Paragraphs>99</Paragraphs>
  <Slides>40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1" baseType="lpstr">
      <vt:lpstr>Cesta</vt:lpstr>
      <vt:lpstr>Circulatory system</vt:lpstr>
      <vt:lpstr>Circulatory system</vt:lpstr>
      <vt:lpstr>Circulatory system</vt:lpstr>
      <vt:lpstr>Circulatory system</vt:lpstr>
      <vt:lpstr>Circulatory system</vt:lpstr>
      <vt:lpstr>Circulatory system</vt:lpstr>
      <vt:lpstr>CIRCULATORY SYSTEM</vt:lpstr>
      <vt:lpstr>Circulatory system</vt:lpstr>
      <vt:lpstr>Circulatory system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                                          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C.S.</vt:lpstr>
      <vt:lpstr>CIRCULATORY SYSTEM</vt:lpstr>
      <vt:lpstr>C.S.</vt:lpstr>
      <vt:lpstr>C.S.</vt:lpstr>
      <vt:lpstr>C.S.</vt:lpstr>
      <vt:lpstr>C.S.</vt:lpstr>
      <vt:lpstr>C.S.</vt:lpstr>
      <vt:lpstr>C.S.</vt:lpstr>
      <vt:lpstr>C.S.                 CHLOPNĚ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Circulatory system</dc:title>
  <dc:creator>Krajinovi</dc:creator>
  <cp:lastModifiedBy>Šmídová Tereza</cp:lastModifiedBy>
  <cp:revision>72</cp:revision>
  <dcterms:created xsi:type="dcterms:W3CDTF">2011-03-06T17:35:36Z</dcterms:created>
  <dcterms:modified xsi:type="dcterms:W3CDTF">2012-09-28T10:39:03Z</dcterms:modified>
</cp:coreProperties>
</file>